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6" r:id="rId3"/>
    <p:sldId id="315" r:id="rId4"/>
    <p:sldId id="257" r:id="rId5"/>
    <p:sldId id="258" r:id="rId6"/>
    <p:sldId id="259" r:id="rId7"/>
    <p:sldId id="261" r:id="rId8"/>
    <p:sldId id="260" r:id="rId9"/>
    <p:sldId id="269" r:id="rId10"/>
    <p:sldId id="270" r:id="rId11"/>
    <p:sldId id="263" r:id="rId12"/>
    <p:sldId id="264" r:id="rId13"/>
    <p:sldId id="265" r:id="rId14"/>
    <p:sldId id="266" r:id="rId15"/>
    <p:sldId id="267" r:id="rId16"/>
    <p:sldId id="268" r:id="rId17"/>
    <p:sldId id="271" r:id="rId18"/>
    <p:sldId id="272" r:id="rId19"/>
    <p:sldId id="273" r:id="rId20"/>
    <p:sldId id="274" r:id="rId21"/>
    <p:sldId id="275" r:id="rId22"/>
    <p:sldId id="286" r:id="rId23"/>
    <p:sldId id="276" r:id="rId24"/>
    <p:sldId id="313" r:id="rId25"/>
    <p:sldId id="277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300" r:id="rId43"/>
    <p:sldId id="303" r:id="rId44"/>
    <p:sldId id="301" r:id="rId45"/>
    <p:sldId id="296" r:id="rId46"/>
    <p:sldId id="297" r:id="rId47"/>
    <p:sldId id="314" r:id="rId48"/>
    <p:sldId id="298" r:id="rId49"/>
    <p:sldId id="299" r:id="rId50"/>
    <p:sldId id="304" r:id="rId51"/>
    <p:sldId id="306" r:id="rId52"/>
    <p:sldId id="308" r:id="rId53"/>
    <p:sldId id="307" r:id="rId54"/>
    <p:sldId id="319" r:id="rId55"/>
    <p:sldId id="309" r:id="rId56"/>
    <p:sldId id="310" r:id="rId57"/>
    <p:sldId id="320" r:id="rId58"/>
    <p:sldId id="311" r:id="rId59"/>
    <p:sldId id="312" r:id="rId60"/>
    <p:sldId id="317" r:id="rId61"/>
    <p:sldId id="318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4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64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350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08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545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774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26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227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201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58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253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00FD-4B44-4353-B7C7-BF257FBC9F04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075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E00FD-4B44-4353-B7C7-BF257FBC9F04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42628-9F8A-4B59-8859-2977064EAC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61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용어정리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930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56" y="1209675"/>
            <a:ext cx="8429625" cy="5648325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[P9]</a:t>
            </a:r>
            <a:br>
              <a:rPr lang="en-US" altLang="ko-KR" sz="2000" dirty="0" smtClean="0"/>
            </a:br>
            <a:r>
              <a:rPr lang="en-US" altLang="ko-KR" sz="2000" dirty="0" err="1" smtClean="0"/>
              <a:t>mysql</a:t>
            </a:r>
            <a:r>
              <a:rPr lang="en-US" altLang="ko-KR" sz="2000" dirty="0" smtClean="0"/>
              <a:t> workbench </a:t>
            </a:r>
            <a:r>
              <a:rPr lang="ko-KR" altLang="en-US" sz="2000" dirty="0" smtClean="0"/>
              <a:t>사용</a:t>
            </a:r>
            <a:r>
              <a:rPr lang="en-US" altLang="ko-KR" sz="2000" dirty="0" smtClean="0"/>
              <a:t>(1)</a:t>
            </a:r>
          </a:p>
          <a:p>
            <a:r>
              <a:rPr lang="en-US" altLang="ko-KR" sz="2000" dirty="0" smtClean="0"/>
              <a:t>SSH</a:t>
            </a:r>
            <a:r>
              <a:rPr lang="ko-KR" altLang="en-US" sz="2000" dirty="0" smtClean="0"/>
              <a:t>통신 없이 </a:t>
            </a:r>
            <a:r>
              <a:rPr lang="en-US" altLang="ko-KR" sz="2000" dirty="0" smtClean="0"/>
              <a:t>TCP/IP </a:t>
            </a:r>
            <a:r>
              <a:rPr lang="ko-KR" altLang="en-US" sz="2000" dirty="0"/>
              <a:t>연결 </a:t>
            </a:r>
            <a:r>
              <a:rPr lang="en-US" altLang="ko-KR" sz="2000" dirty="0"/>
              <a:t>=&gt; </a:t>
            </a:r>
            <a:r>
              <a:rPr lang="ko-KR" altLang="en-US" sz="2000" dirty="0" err="1"/>
              <a:t>포트포워딩이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필요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849181" y="2180960"/>
            <a:ext cx="2504618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연결 방식 기본</a:t>
            </a:r>
            <a:r>
              <a:rPr lang="en-US" altLang="ko-KR" sz="1400" dirty="0" smtClean="0"/>
              <a:t>(TCP/IP) </a:t>
            </a:r>
            <a:r>
              <a:rPr lang="ko-KR" altLang="en-US" sz="1400" dirty="0" smtClean="0"/>
              <a:t>설정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8643236" y="2701913"/>
            <a:ext cx="3202776" cy="4308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호스트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윈도우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의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ip</a:t>
            </a:r>
            <a:r>
              <a:rPr lang="ko-KR" altLang="en-US" sz="1100" dirty="0" smtClean="0"/>
              <a:t>와 </a:t>
            </a:r>
            <a:r>
              <a:rPr lang="en-US" altLang="ko-KR" sz="1100" dirty="0" smtClean="0"/>
              <a:t>VM</a:t>
            </a:r>
            <a:r>
              <a:rPr lang="ko-KR" altLang="en-US" sz="1100" dirty="0" smtClean="0"/>
              <a:t>에 설정한 </a:t>
            </a:r>
            <a:r>
              <a:rPr lang="ko-KR" altLang="en-US" sz="1100" dirty="0" err="1" smtClean="0"/>
              <a:t>포트포워딩</a:t>
            </a:r>
            <a:r>
              <a:rPr lang="ko-KR" altLang="en-US" sz="1100" dirty="0" smtClean="0"/>
              <a:t> 규칙에 추가해 준 </a:t>
            </a:r>
            <a:r>
              <a:rPr lang="en-US" altLang="ko-KR" sz="1100" dirty="0" err="1" smtClean="0"/>
              <a:t>mysql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포트 번호 입력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8643236" y="3236747"/>
            <a:ext cx="2611927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서버 내 </a:t>
            </a:r>
            <a:r>
              <a:rPr lang="en-US" altLang="ko-KR" sz="1200" dirty="0" err="1" smtClean="0"/>
              <a:t>mysql</a:t>
            </a:r>
            <a:r>
              <a:rPr lang="ko-KR" altLang="en-US" sz="1200" dirty="0" smtClean="0"/>
              <a:t>의 계정명과 </a:t>
            </a:r>
            <a:endParaRPr lang="en-US" altLang="ko-KR" sz="1200" dirty="0" smtClean="0"/>
          </a:p>
          <a:p>
            <a:r>
              <a:rPr lang="ko-KR" altLang="en-US" sz="1200" dirty="0" smtClean="0"/>
              <a:t>비밀번호 입력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2438401" y="2180960"/>
            <a:ext cx="6318422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850292" y="2775129"/>
            <a:ext cx="5718803" cy="371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850292" y="3146815"/>
            <a:ext cx="5718803" cy="6556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705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25563"/>
            <a:ext cx="8612582" cy="48356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994" y="4380024"/>
            <a:ext cx="2057400" cy="1781175"/>
          </a:xfrm>
          <a:prstGeom prst="rect">
            <a:avLst/>
          </a:prstGeom>
        </p:spPr>
      </p:pic>
      <p:sp>
        <p:nvSpPr>
          <p:cNvPr id="7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[P17]</a:t>
            </a:r>
            <a:br>
              <a:rPr lang="en-US" altLang="ko-KR" sz="2800" dirty="0" smtClean="0"/>
            </a:br>
            <a:r>
              <a:rPr lang="en-US" altLang="ko-KR" sz="2800" dirty="0" smtClean="0"/>
              <a:t>JBDC </a:t>
            </a:r>
            <a:r>
              <a:rPr lang="ko-KR" altLang="en-US" sz="2800" dirty="0" smtClean="0"/>
              <a:t>기본 프로그램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1735736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25563"/>
            <a:ext cx="8205720" cy="45066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947" y="4289961"/>
            <a:ext cx="2261267" cy="1542300"/>
          </a:xfrm>
          <a:prstGeom prst="rect">
            <a:avLst/>
          </a:prstGeom>
        </p:spPr>
      </p:pic>
      <p:sp>
        <p:nvSpPr>
          <p:cNvPr id="9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[P18]</a:t>
            </a:r>
            <a:br>
              <a:rPr lang="en-US" altLang="ko-KR" sz="2800" dirty="0" smtClean="0"/>
            </a:br>
            <a:r>
              <a:rPr lang="en-US" altLang="ko-KR" sz="2800" dirty="0" err="1" smtClean="0"/>
              <a:t>examtable</a:t>
            </a:r>
            <a:r>
              <a:rPr lang="en-US" altLang="ko-KR" sz="2800" dirty="0" smtClean="0"/>
              <a:t> (1)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- create</a:t>
            </a:r>
          </a:p>
        </p:txBody>
      </p:sp>
    </p:spTree>
    <p:extLst>
      <p:ext uri="{BB962C8B-B14F-4D97-AF65-F5344CB8AC3E}">
        <p14:creationId xmlns:p14="http://schemas.microsoft.com/office/powerpoint/2010/main" val="1769093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830" y="4271341"/>
            <a:ext cx="1905000" cy="12096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545696"/>
            <a:ext cx="8440902" cy="3951340"/>
          </a:xfrm>
          <a:prstGeom prst="rect">
            <a:avLst/>
          </a:prstGeom>
        </p:spPr>
      </p:pic>
      <p:sp>
        <p:nvSpPr>
          <p:cNvPr id="11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[P19]</a:t>
            </a:r>
            <a:br>
              <a:rPr lang="en-US" altLang="ko-KR" sz="2800" dirty="0" smtClean="0"/>
            </a:br>
            <a:r>
              <a:rPr lang="en-US" altLang="ko-KR" sz="2800" dirty="0" err="1" smtClean="0"/>
              <a:t>examtable</a:t>
            </a:r>
            <a:r>
              <a:rPr lang="en-US" altLang="ko-KR" sz="2800" dirty="0" smtClean="0"/>
              <a:t> (2) - delete</a:t>
            </a:r>
          </a:p>
        </p:txBody>
      </p:sp>
    </p:spTree>
    <p:extLst>
      <p:ext uri="{BB962C8B-B14F-4D97-AF65-F5344CB8AC3E}">
        <p14:creationId xmlns:p14="http://schemas.microsoft.com/office/powerpoint/2010/main" val="23586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4" y="3167813"/>
            <a:ext cx="1590675" cy="485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325563"/>
            <a:ext cx="8661401" cy="4697830"/>
          </a:xfrm>
          <a:prstGeom prst="rect">
            <a:avLst/>
          </a:prstGeom>
        </p:spPr>
      </p:pic>
      <p:sp>
        <p:nvSpPr>
          <p:cNvPr id="8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[P19]</a:t>
            </a:r>
            <a:br>
              <a:rPr lang="en-US" altLang="ko-KR" sz="2800" dirty="0" smtClean="0"/>
            </a:br>
            <a:r>
              <a:rPr lang="en-US" altLang="ko-KR" sz="2800" dirty="0" err="1" smtClean="0"/>
              <a:t>examtable</a:t>
            </a:r>
            <a:r>
              <a:rPr lang="en-US" altLang="ko-KR" sz="2800" dirty="0" smtClean="0"/>
              <a:t> (2) - drop</a:t>
            </a:r>
          </a:p>
        </p:txBody>
      </p:sp>
    </p:spTree>
    <p:extLst>
      <p:ext uri="{BB962C8B-B14F-4D97-AF65-F5344CB8AC3E}">
        <p14:creationId xmlns:p14="http://schemas.microsoft.com/office/powerpoint/2010/main" val="4217611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90133"/>
            <a:ext cx="11021251" cy="40809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657" y="4391025"/>
            <a:ext cx="3438525" cy="2466975"/>
          </a:xfrm>
          <a:prstGeom prst="rect">
            <a:avLst/>
          </a:prstGeom>
        </p:spPr>
      </p:pic>
      <p:sp>
        <p:nvSpPr>
          <p:cNvPr id="9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[P20]</a:t>
            </a:r>
            <a:br>
              <a:rPr lang="en-US" altLang="ko-KR" sz="2800" dirty="0" smtClean="0"/>
            </a:br>
            <a:r>
              <a:rPr lang="en-US" altLang="ko-KR" sz="2800" dirty="0" err="1" smtClean="0"/>
              <a:t>examtable</a:t>
            </a:r>
            <a:r>
              <a:rPr lang="en-US" altLang="ko-KR" sz="2800" dirty="0" smtClean="0"/>
              <a:t> (3) - insert</a:t>
            </a:r>
          </a:p>
        </p:txBody>
      </p:sp>
    </p:spTree>
    <p:extLst>
      <p:ext uri="{BB962C8B-B14F-4D97-AF65-F5344CB8AC3E}">
        <p14:creationId xmlns:p14="http://schemas.microsoft.com/office/powerpoint/2010/main" val="3095695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59" y="1168038"/>
            <a:ext cx="10091480" cy="5689962"/>
          </a:xfrm>
          <a:prstGeom prst="rect">
            <a:avLst/>
          </a:prstGeom>
        </p:spPr>
      </p:pic>
      <p:sp>
        <p:nvSpPr>
          <p:cNvPr id="6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[P21]</a:t>
            </a:r>
            <a:br>
              <a:rPr lang="en-US" altLang="ko-KR" sz="2800" dirty="0" smtClean="0"/>
            </a:br>
            <a:r>
              <a:rPr lang="en-US" altLang="ko-KR" sz="2800" dirty="0" err="1" smtClean="0"/>
              <a:t>examtable</a:t>
            </a:r>
            <a:r>
              <a:rPr lang="en-US" altLang="ko-KR" sz="2800" dirty="0" smtClean="0"/>
              <a:t> (4) - select</a:t>
            </a:r>
          </a:p>
        </p:txBody>
      </p:sp>
    </p:spTree>
    <p:extLst>
      <p:ext uri="{BB962C8B-B14F-4D97-AF65-F5344CB8AC3E}">
        <p14:creationId xmlns:p14="http://schemas.microsoft.com/office/powerpoint/2010/main" val="2180735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720" y="1424004"/>
            <a:ext cx="8903280" cy="5433996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51434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[P22]</a:t>
            </a:r>
            <a:br>
              <a:rPr lang="en-US" altLang="ko-KR" sz="2800" dirty="0" smtClean="0"/>
            </a:br>
            <a:r>
              <a:rPr lang="en-US" altLang="ko-KR" sz="2800" dirty="0" err="1"/>
              <a:t>freewifi</a:t>
            </a:r>
            <a:r>
              <a:rPr lang="en-US" altLang="ko-KR" sz="2800" dirty="0"/>
              <a:t> (1</a:t>
            </a:r>
            <a:r>
              <a:rPr lang="en-US" altLang="ko-KR" sz="2800" dirty="0" smtClean="0"/>
              <a:t>) – create</a:t>
            </a:r>
          </a:p>
        </p:txBody>
      </p:sp>
    </p:spTree>
    <p:extLst>
      <p:ext uri="{BB962C8B-B14F-4D97-AF65-F5344CB8AC3E}">
        <p14:creationId xmlns:p14="http://schemas.microsoft.com/office/powerpoint/2010/main" val="927786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474" y="1085475"/>
            <a:ext cx="9843526" cy="5772525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51434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[P23]</a:t>
            </a:r>
            <a:br>
              <a:rPr lang="en-US" altLang="ko-KR" sz="2800" dirty="0" smtClean="0"/>
            </a:br>
            <a:r>
              <a:rPr lang="en-US" altLang="ko-KR" sz="2800" dirty="0" err="1"/>
              <a:t>freewifi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(2) – 1. </a:t>
            </a:r>
            <a:r>
              <a:rPr lang="ko-KR" altLang="en-US" sz="2800" dirty="0" smtClean="0"/>
              <a:t>그대로 해보기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558834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69" y="1913467"/>
            <a:ext cx="11960131" cy="4944533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51434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[P23]</a:t>
            </a:r>
            <a:br>
              <a:rPr lang="en-US" altLang="ko-KR" sz="2800" dirty="0" smtClean="0"/>
            </a:br>
            <a:r>
              <a:rPr lang="en-US" altLang="ko-KR" sz="2800" dirty="0" err="1"/>
              <a:t>freewifi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(2) – 1. </a:t>
            </a:r>
            <a:r>
              <a:rPr lang="ko-KR" altLang="en-US" sz="2800" dirty="0" smtClean="0"/>
              <a:t>그대로 해보기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6634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118" y="0"/>
            <a:ext cx="4957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39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 txBox="1">
            <a:spLocks/>
          </p:cNvSpPr>
          <p:nvPr/>
        </p:nvSpPr>
        <p:spPr>
          <a:xfrm>
            <a:off x="51434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[P23]</a:t>
            </a:r>
            <a:br>
              <a:rPr lang="en-US" altLang="ko-KR" sz="2800" dirty="0" smtClean="0"/>
            </a:br>
            <a:r>
              <a:rPr lang="en-US" altLang="ko-KR" sz="2800" dirty="0" err="1"/>
              <a:t>freewifi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(2) – 2. </a:t>
            </a:r>
            <a:r>
              <a:rPr lang="ko-KR" altLang="en-US" sz="2800" dirty="0" smtClean="0"/>
              <a:t>데이터 가공 </a:t>
            </a:r>
            <a:r>
              <a:rPr lang="en-US" altLang="ko-KR" sz="2800" dirty="0" smtClean="0"/>
              <a:t>&amp; 3. </a:t>
            </a:r>
            <a:r>
              <a:rPr lang="en-US" altLang="ko-KR" sz="2800" dirty="0" err="1" smtClean="0"/>
              <a:t>pk</a:t>
            </a:r>
            <a:r>
              <a:rPr lang="ko-KR" altLang="en-US" sz="2800" dirty="0" smtClean="0"/>
              <a:t>설정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중복 제거</a:t>
            </a:r>
            <a:r>
              <a:rPr lang="en-US" altLang="ko-KR" sz="2800" dirty="0" smtClean="0"/>
              <a:t>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25507"/>
          <a:stretch/>
        </p:blipFill>
        <p:spPr>
          <a:xfrm>
            <a:off x="0" y="1088571"/>
            <a:ext cx="7067550" cy="576942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7476" y="5746750"/>
            <a:ext cx="6950074" cy="996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09576" y="3155950"/>
            <a:ext cx="3321050" cy="10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067" y="1088571"/>
            <a:ext cx="5053933" cy="182358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708898" y="2690473"/>
            <a:ext cx="4483101" cy="100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09576" y="4546600"/>
            <a:ext cx="5184774" cy="596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368540" y="4546600"/>
            <a:ext cx="3857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중복시</a:t>
            </a:r>
            <a:r>
              <a:rPr lang="ko-KR" altLang="en-US" dirty="0"/>
              <a:t> </a:t>
            </a:r>
            <a:r>
              <a:rPr lang="en-US" altLang="ko-KR" dirty="0" err="1"/>
              <a:t>sqlException</a:t>
            </a:r>
            <a:r>
              <a:rPr lang="en-US" altLang="ko-KR" dirty="0"/>
              <a:t> e </a:t>
            </a:r>
            <a:r>
              <a:rPr lang="ko-KR" altLang="en-US" dirty="0"/>
              <a:t>발생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중복데이터는 </a:t>
            </a:r>
            <a:r>
              <a:rPr lang="en-US" altLang="ko-KR" dirty="0"/>
              <a:t>insert</a:t>
            </a:r>
            <a:r>
              <a:rPr lang="ko-KR" altLang="en-US" dirty="0"/>
              <a:t>하지 않는다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7621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9111"/>
            <a:ext cx="12192000" cy="3498850"/>
          </a:xfrm>
          <a:prstGeom prst="rect">
            <a:avLst/>
          </a:prstGeom>
        </p:spPr>
      </p:pic>
      <p:sp>
        <p:nvSpPr>
          <p:cNvPr id="6" name="제목 3"/>
          <p:cNvSpPr txBox="1">
            <a:spLocks/>
          </p:cNvSpPr>
          <p:nvPr/>
        </p:nvSpPr>
        <p:spPr>
          <a:xfrm>
            <a:off x="51434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[P23]</a:t>
            </a:r>
            <a:br>
              <a:rPr lang="en-US" altLang="ko-KR" sz="2800" dirty="0" smtClean="0"/>
            </a:br>
            <a:r>
              <a:rPr lang="en-US" altLang="ko-KR" sz="2800" dirty="0" err="1"/>
              <a:t>freewifi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(2) – 2. </a:t>
            </a:r>
            <a:r>
              <a:rPr lang="ko-KR" altLang="en-US" sz="2800" dirty="0" smtClean="0"/>
              <a:t>데이터 가공 </a:t>
            </a:r>
            <a:r>
              <a:rPr lang="en-US" altLang="ko-KR" sz="2800" dirty="0" smtClean="0"/>
              <a:t>&amp; 3. </a:t>
            </a:r>
            <a:r>
              <a:rPr lang="en-US" altLang="ko-KR" sz="2800" dirty="0" err="1" smtClean="0"/>
              <a:t>pk</a:t>
            </a:r>
            <a:r>
              <a:rPr lang="ko-KR" altLang="en-US" sz="2800" dirty="0" smtClean="0"/>
              <a:t>설정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중복 제거</a:t>
            </a:r>
            <a:r>
              <a:rPr lang="en-US" altLang="ko-KR" sz="2800" dirty="0" smtClean="0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825" y="476912"/>
            <a:ext cx="29241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66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 txBox="1">
            <a:spLocks/>
          </p:cNvSpPr>
          <p:nvPr/>
        </p:nvSpPr>
        <p:spPr>
          <a:xfrm>
            <a:off x="51434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[P23]</a:t>
            </a:r>
            <a:br>
              <a:rPr lang="en-US" altLang="ko-KR" sz="2800" dirty="0" smtClean="0"/>
            </a:br>
            <a:r>
              <a:rPr lang="en-US" altLang="ko-KR" sz="2800" dirty="0" err="1"/>
              <a:t>freewifi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(2) – 4. </a:t>
            </a:r>
            <a:r>
              <a:rPr lang="ko-KR" altLang="en-US" sz="2800" dirty="0" smtClean="0"/>
              <a:t>설치일자 </a:t>
            </a:r>
            <a:r>
              <a:rPr lang="en-US" altLang="ko-KR" sz="2800" dirty="0" smtClean="0"/>
              <a:t>=&gt; date</a:t>
            </a:r>
            <a:r>
              <a:rPr lang="ko-KR" altLang="en-US" sz="2800" dirty="0" smtClean="0"/>
              <a:t>형으로 필드 변경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데이터 정제</a:t>
            </a:r>
            <a:endParaRPr lang="en-US" altLang="ko-KR" sz="28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38337" b="60120"/>
          <a:stretch/>
        </p:blipFill>
        <p:spPr>
          <a:xfrm>
            <a:off x="514349" y="1122363"/>
            <a:ext cx="6883229" cy="57246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36207" b="39272"/>
          <a:stretch/>
        </p:blipFill>
        <p:spPr>
          <a:xfrm>
            <a:off x="7695363" y="1122363"/>
            <a:ext cx="4496637" cy="13802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90625" y="4833938"/>
            <a:ext cx="5853113" cy="119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591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 txBox="1">
            <a:spLocks/>
          </p:cNvSpPr>
          <p:nvPr/>
        </p:nvSpPr>
        <p:spPr>
          <a:xfrm>
            <a:off x="51434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[P23]</a:t>
            </a:r>
            <a:br>
              <a:rPr lang="en-US" altLang="ko-KR" sz="2800" dirty="0" smtClean="0"/>
            </a:br>
            <a:r>
              <a:rPr lang="en-US" altLang="ko-KR" sz="2800" dirty="0" err="1"/>
              <a:t>freewifi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(2) – 4. </a:t>
            </a:r>
            <a:r>
              <a:rPr lang="ko-KR" altLang="en-US" sz="2800" dirty="0" smtClean="0"/>
              <a:t>설치일자</a:t>
            </a:r>
            <a:endParaRPr lang="en-US" altLang="ko-KR" sz="28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41442" r="25062"/>
          <a:stretch/>
        </p:blipFill>
        <p:spPr>
          <a:xfrm>
            <a:off x="2890177" y="1065980"/>
            <a:ext cx="5763944" cy="579202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000375" y="2638425"/>
            <a:ext cx="5272088" cy="21097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050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3"/>
          <p:cNvSpPr txBox="1">
            <a:spLocks/>
          </p:cNvSpPr>
          <p:nvPr/>
        </p:nvSpPr>
        <p:spPr>
          <a:xfrm>
            <a:off x="51434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[P23]</a:t>
            </a:r>
            <a:br>
              <a:rPr lang="en-US" altLang="ko-KR" sz="2800" dirty="0" smtClean="0"/>
            </a:br>
            <a:r>
              <a:rPr lang="en-US" altLang="ko-KR" sz="2800" dirty="0" err="1"/>
              <a:t>freewifi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(2) – 4. </a:t>
            </a:r>
            <a:r>
              <a:rPr lang="ko-KR" altLang="en-US" sz="2800" dirty="0" smtClean="0"/>
              <a:t>설치일자</a:t>
            </a:r>
            <a:endParaRPr lang="en-US" altLang="ko-KR" sz="2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30" y="2549927"/>
            <a:ext cx="3133725" cy="1143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59" y="1890170"/>
            <a:ext cx="7687765" cy="42058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89" y="3875491"/>
            <a:ext cx="3965451" cy="10836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811265" y="2001796"/>
            <a:ext cx="551935" cy="40942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818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5932"/>
          <a:stretch/>
        </p:blipFill>
        <p:spPr>
          <a:xfrm>
            <a:off x="4491566" y="1325563"/>
            <a:ext cx="7480301" cy="5301324"/>
          </a:xfrm>
          <a:prstGeom prst="rect">
            <a:avLst/>
          </a:prstGeom>
        </p:spPr>
      </p:pic>
      <p:sp>
        <p:nvSpPr>
          <p:cNvPr id="6" name="제목 3"/>
          <p:cNvSpPr txBox="1">
            <a:spLocks/>
          </p:cNvSpPr>
          <p:nvPr/>
        </p:nvSpPr>
        <p:spPr>
          <a:xfrm>
            <a:off x="719666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[P24]</a:t>
            </a:r>
            <a:br>
              <a:rPr lang="en-US" altLang="ko-KR" sz="2800" dirty="0" smtClean="0"/>
            </a:br>
            <a:r>
              <a:rPr lang="en-US" altLang="ko-KR" sz="2800" dirty="0" err="1"/>
              <a:t>freewifi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(3) – 1. </a:t>
            </a:r>
            <a:r>
              <a:rPr lang="ko-KR" altLang="en-US" sz="2800" dirty="0" smtClean="0"/>
              <a:t>나와 가까운 </a:t>
            </a:r>
            <a:r>
              <a:rPr lang="ko-KR" altLang="en-US" sz="2800" dirty="0" smtClean="0"/>
              <a:t>곳 찾기</a:t>
            </a:r>
            <a:endParaRPr lang="en-US" altLang="ko-KR" sz="28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9387"/>
            <a:ext cx="4543425" cy="28575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835611" y="3393990"/>
            <a:ext cx="6499654" cy="444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676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744995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719666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[P24]</a:t>
            </a:r>
            <a:br>
              <a:rPr lang="en-US" altLang="ko-KR" sz="2800" dirty="0" smtClean="0"/>
            </a:br>
            <a:r>
              <a:rPr lang="en-US" altLang="ko-KR" sz="2800" dirty="0" err="1"/>
              <a:t>freewifi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(3) – 2. </a:t>
            </a:r>
            <a:r>
              <a:rPr lang="ko-KR" altLang="en-US" sz="2800" dirty="0" smtClean="0"/>
              <a:t>전부보기</a:t>
            </a:r>
            <a:endParaRPr lang="en-US" altLang="ko-KR" sz="28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370704" y="3361038"/>
            <a:ext cx="4876800" cy="148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867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187" y="8467"/>
            <a:ext cx="6575813" cy="6858000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719666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[P24]</a:t>
            </a:r>
            <a:br>
              <a:rPr lang="en-US" altLang="ko-KR" sz="2800" dirty="0" smtClean="0"/>
            </a:br>
            <a:r>
              <a:rPr lang="en-US" altLang="ko-KR" sz="2800" dirty="0" err="1"/>
              <a:t>freewifi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(3) – 2. </a:t>
            </a:r>
            <a:r>
              <a:rPr lang="ko-KR" altLang="en-US" sz="2800" dirty="0" smtClean="0"/>
              <a:t>전부보기</a:t>
            </a:r>
            <a:endParaRPr lang="en-US" altLang="ko-KR" sz="2800" dirty="0" smtClean="0"/>
          </a:p>
        </p:txBody>
      </p:sp>
      <p:sp>
        <p:nvSpPr>
          <p:cNvPr id="6" name="직사각형 5"/>
          <p:cNvSpPr/>
          <p:nvPr/>
        </p:nvSpPr>
        <p:spPr>
          <a:xfrm flipV="1">
            <a:off x="5616187" y="4415480"/>
            <a:ext cx="463337" cy="156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302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5972"/>
          <a:stretch/>
        </p:blipFill>
        <p:spPr>
          <a:xfrm>
            <a:off x="1499286" y="1158102"/>
            <a:ext cx="9270315" cy="5634908"/>
          </a:xfrm>
          <a:prstGeom prst="rect">
            <a:avLst/>
          </a:prstGeom>
        </p:spPr>
      </p:pic>
      <p:sp>
        <p:nvSpPr>
          <p:cNvPr id="6" name="제목 3"/>
          <p:cNvSpPr txBox="1">
            <a:spLocks/>
          </p:cNvSpPr>
          <p:nvPr/>
        </p:nvSpPr>
        <p:spPr>
          <a:xfrm>
            <a:off x="719666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[P24]</a:t>
            </a:r>
            <a:br>
              <a:rPr lang="en-US" altLang="ko-KR" sz="2800" dirty="0" smtClean="0"/>
            </a:br>
            <a:r>
              <a:rPr lang="en-US" altLang="ko-KR" sz="2800" dirty="0" err="1"/>
              <a:t>freewifi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(3) – 3. </a:t>
            </a:r>
            <a:r>
              <a:rPr lang="en-US" altLang="ko-KR" sz="2800" dirty="0" err="1" smtClean="0"/>
              <a:t>skt</a:t>
            </a:r>
            <a:r>
              <a:rPr lang="ko-KR" altLang="en-US" sz="2800" dirty="0" smtClean="0"/>
              <a:t>꺼만 찾기</a:t>
            </a:r>
            <a:endParaRPr lang="en-US" altLang="ko-KR" sz="2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902942" y="3146854"/>
            <a:ext cx="3649362" cy="172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466" y="0"/>
            <a:ext cx="6206007" cy="6858000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719666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[P24]</a:t>
            </a:r>
            <a:br>
              <a:rPr lang="en-US" altLang="ko-KR" sz="2800" dirty="0" smtClean="0"/>
            </a:br>
            <a:r>
              <a:rPr lang="en-US" altLang="ko-KR" sz="2800" dirty="0" err="1"/>
              <a:t>freewifi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(3) – 3. </a:t>
            </a:r>
            <a:r>
              <a:rPr lang="en-US" altLang="ko-KR" sz="2800" dirty="0" err="1" smtClean="0"/>
              <a:t>skt</a:t>
            </a:r>
            <a:r>
              <a:rPr lang="ko-KR" altLang="en-US" sz="2800" dirty="0" smtClean="0"/>
              <a:t>꺼만 찾기</a:t>
            </a:r>
            <a:endParaRPr lang="en-US" altLang="ko-KR" sz="2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5977466" y="4514336"/>
            <a:ext cx="382145" cy="1400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67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1082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6250"/>
          <a:stretch/>
        </p:blipFill>
        <p:spPr>
          <a:xfrm>
            <a:off x="1418167" y="1146432"/>
            <a:ext cx="9355666" cy="5711568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[P24]</a:t>
            </a:r>
            <a:br>
              <a:rPr lang="en-US" altLang="ko-KR" sz="2800" dirty="0" smtClean="0"/>
            </a:br>
            <a:r>
              <a:rPr lang="en-US" altLang="ko-KR" sz="2800" dirty="0" err="1"/>
              <a:t>freewifi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(3) – 4. </a:t>
            </a:r>
            <a:r>
              <a:rPr lang="ko-KR" altLang="en-US" sz="2800" dirty="0" err="1" smtClean="0"/>
              <a:t>수원시꺼</a:t>
            </a:r>
            <a:r>
              <a:rPr lang="ko-KR" altLang="en-US" sz="2800" dirty="0" smtClean="0"/>
              <a:t> 찾기</a:t>
            </a:r>
            <a:endParaRPr lang="en-US" altLang="ko-KR" sz="28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849653" y="3145180"/>
            <a:ext cx="3735602" cy="1664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334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277" y="0"/>
            <a:ext cx="5883723" cy="6858000"/>
          </a:xfrm>
          <a:prstGeom prst="rect">
            <a:avLst/>
          </a:prstGeom>
        </p:spPr>
      </p:pic>
      <p:sp>
        <p:nvSpPr>
          <p:cNvPr id="6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[P24]</a:t>
            </a:r>
            <a:br>
              <a:rPr lang="en-US" altLang="ko-KR" sz="2800" dirty="0" smtClean="0"/>
            </a:br>
            <a:r>
              <a:rPr lang="en-US" altLang="ko-KR" sz="2800" dirty="0" err="1"/>
              <a:t>freewifi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(3) – 4. </a:t>
            </a:r>
            <a:r>
              <a:rPr lang="ko-KR" altLang="en-US" sz="2800" dirty="0" err="1" smtClean="0"/>
              <a:t>수원시꺼</a:t>
            </a:r>
            <a:r>
              <a:rPr lang="ko-KR" altLang="en-US" sz="2800" dirty="0" smtClean="0"/>
              <a:t> 찾기</a:t>
            </a:r>
            <a:endParaRPr lang="en-US" altLang="ko-KR" sz="2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6308277" y="4654379"/>
            <a:ext cx="380847" cy="1318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524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98023"/>
            <a:ext cx="3433533" cy="25791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37162"/>
          <a:stretch/>
        </p:blipFill>
        <p:spPr>
          <a:xfrm>
            <a:off x="5155971" y="1735713"/>
            <a:ext cx="6796216" cy="4916660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[P25]</a:t>
            </a:r>
            <a:br>
              <a:rPr lang="en-US" altLang="ko-KR" sz="2800" dirty="0" smtClean="0"/>
            </a:br>
            <a:r>
              <a:rPr lang="ko-KR" altLang="en-US" sz="2800" dirty="0" smtClean="0"/>
              <a:t>주차장 </a:t>
            </a:r>
            <a:r>
              <a:rPr lang="en-US" altLang="ko-KR" sz="2800" dirty="0" smtClean="0"/>
              <a:t>– 1. create, drop</a:t>
            </a:r>
          </a:p>
        </p:txBody>
      </p:sp>
    </p:spTree>
    <p:extLst>
      <p:ext uri="{BB962C8B-B14F-4D97-AF65-F5344CB8AC3E}">
        <p14:creationId xmlns:p14="http://schemas.microsoft.com/office/powerpoint/2010/main" val="3962025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5555"/>
          <a:stretch/>
        </p:blipFill>
        <p:spPr>
          <a:xfrm>
            <a:off x="443048" y="2905629"/>
            <a:ext cx="11305903" cy="32242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0"/>
            <a:ext cx="3581400" cy="2516163"/>
          </a:xfrm>
          <a:prstGeom prst="rect">
            <a:avLst/>
          </a:prstGeom>
        </p:spPr>
      </p:pic>
      <p:sp>
        <p:nvSpPr>
          <p:cNvPr id="6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[P25]</a:t>
            </a:r>
            <a:br>
              <a:rPr lang="en-US" altLang="ko-KR" sz="2800" dirty="0" smtClean="0"/>
            </a:br>
            <a:r>
              <a:rPr lang="ko-KR" altLang="en-US" sz="2800" dirty="0" smtClean="0"/>
              <a:t>주차장 </a:t>
            </a:r>
            <a:r>
              <a:rPr lang="en-US" altLang="ko-KR" sz="2800" dirty="0" smtClean="0"/>
              <a:t>– 1. create, drop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72065" y="4621428"/>
            <a:ext cx="2479589" cy="181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357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34988"/>
            <a:ext cx="6858000" cy="5768412"/>
          </a:xfrm>
          <a:prstGeom prst="rect">
            <a:avLst/>
          </a:prstGeom>
        </p:spPr>
      </p:pic>
      <p:sp>
        <p:nvSpPr>
          <p:cNvPr id="6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[P25]</a:t>
            </a:r>
            <a:br>
              <a:rPr lang="en-US" altLang="ko-KR" sz="2800" dirty="0" smtClean="0"/>
            </a:br>
            <a:r>
              <a:rPr lang="ko-KR" altLang="en-US" sz="2800" dirty="0" smtClean="0"/>
              <a:t>주차장 </a:t>
            </a:r>
            <a:r>
              <a:rPr lang="en-US" altLang="ko-KR" sz="2800" dirty="0" smtClean="0"/>
              <a:t>– 2. </a:t>
            </a:r>
            <a:r>
              <a:rPr lang="ko-KR" altLang="en-US" sz="2800" dirty="0" smtClean="0"/>
              <a:t>파일을 읽어서 </a:t>
            </a:r>
            <a:r>
              <a:rPr lang="en-US" altLang="ko-KR" sz="2800" dirty="0" smtClean="0"/>
              <a:t>table</a:t>
            </a:r>
            <a:r>
              <a:rPr lang="ko-KR" altLang="en-US" sz="2800" dirty="0" smtClean="0"/>
              <a:t>에 집어넣기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pk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설정</a:t>
            </a:r>
            <a:endParaRPr lang="en-US" altLang="ko-KR" sz="2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301" r="49526" b="17470"/>
          <a:stretch/>
        </p:blipFill>
        <p:spPr>
          <a:xfrm>
            <a:off x="8229600" y="1134988"/>
            <a:ext cx="3962400" cy="65246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28583" y="2685536"/>
            <a:ext cx="2471351" cy="313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96312" y="3801444"/>
            <a:ext cx="4567883" cy="557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971005" y="1466336"/>
            <a:ext cx="3220995" cy="222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963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69013" r="-154"/>
          <a:stretch/>
        </p:blipFill>
        <p:spPr>
          <a:xfrm>
            <a:off x="3464880" y="1458913"/>
            <a:ext cx="8727120" cy="20272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0545"/>
            <a:ext cx="12265597" cy="26174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458913"/>
            <a:ext cx="2981325" cy="1228725"/>
          </a:xfrm>
          <a:prstGeom prst="rect">
            <a:avLst/>
          </a:prstGeom>
        </p:spPr>
      </p:pic>
      <p:sp>
        <p:nvSpPr>
          <p:cNvPr id="7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[P25]</a:t>
            </a:r>
            <a:br>
              <a:rPr lang="en-US" altLang="ko-KR" sz="2800" dirty="0" smtClean="0"/>
            </a:br>
            <a:r>
              <a:rPr lang="ko-KR" altLang="en-US" sz="2800" dirty="0" smtClean="0"/>
              <a:t>주차장 </a:t>
            </a:r>
            <a:r>
              <a:rPr lang="en-US" altLang="ko-KR" sz="2800" dirty="0" smtClean="0"/>
              <a:t>– 2. </a:t>
            </a:r>
            <a:r>
              <a:rPr lang="ko-KR" altLang="en-US" sz="2800" dirty="0" smtClean="0"/>
              <a:t>파일을 읽어서 </a:t>
            </a:r>
            <a:r>
              <a:rPr lang="en-US" altLang="ko-KR" sz="2800" dirty="0" smtClean="0"/>
              <a:t>table</a:t>
            </a:r>
            <a:r>
              <a:rPr lang="ko-KR" altLang="en-US" sz="2800" dirty="0" smtClean="0"/>
              <a:t>에 집어넣기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pk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설정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724328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1" y="4700"/>
            <a:ext cx="5086350" cy="6861538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[P25]</a:t>
            </a:r>
            <a:br>
              <a:rPr lang="en-US" altLang="ko-KR" sz="2800" dirty="0" smtClean="0"/>
            </a:br>
            <a:r>
              <a:rPr lang="ko-KR" altLang="en-US" sz="2800" dirty="0" smtClean="0"/>
              <a:t>주차장 </a:t>
            </a:r>
            <a:r>
              <a:rPr lang="en-US" altLang="ko-KR" sz="2800" dirty="0" smtClean="0"/>
              <a:t>– 3. </a:t>
            </a:r>
            <a:r>
              <a:rPr lang="ko-KR" altLang="en-US" sz="2800" dirty="0" smtClean="0"/>
              <a:t>최단거리 조회</a:t>
            </a:r>
            <a:endParaRPr lang="en-US" altLang="ko-KR" sz="28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7315199" y="2108886"/>
            <a:ext cx="3402228" cy="247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315199" y="1379839"/>
            <a:ext cx="3056239" cy="177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15199" y="1556951"/>
            <a:ext cx="1639331" cy="247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315199" y="2356023"/>
            <a:ext cx="1227439" cy="304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335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1" y="26987"/>
            <a:ext cx="5238750" cy="6678083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[P25]</a:t>
            </a:r>
            <a:br>
              <a:rPr lang="en-US" altLang="ko-KR" sz="2800" dirty="0" smtClean="0"/>
            </a:br>
            <a:r>
              <a:rPr lang="ko-KR" altLang="en-US" sz="2800" dirty="0" smtClean="0"/>
              <a:t>주차장 </a:t>
            </a:r>
            <a:r>
              <a:rPr lang="en-US" altLang="ko-KR" sz="2800" dirty="0" smtClean="0"/>
              <a:t>– 3. </a:t>
            </a:r>
            <a:r>
              <a:rPr lang="ko-KR" altLang="en-US" sz="2800" dirty="0" smtClean="0"/>
              <a:t>최단거리 조회</a:t>
            </a:r>
            <a:endParaRPr lang="en-US" altLang="ko-KR" sz="2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7035113" y="510381"/>
            <a:ext cx="2726725" cy="304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857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479" y="1521883"/>
            <a:ext cx="7419975" cy="4762500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[P25]</a:t>
            </a:r>
            <a:br>
              <a:rPr lang="en-US" altLang="ko-KR" sz="2800" dirty="0" smtClean="0"/>
            </a:br>
            <a:r>
              <a:rPr lang="ko-KR" altLang="en-US" sz="2800" dirty="0" smtClean="0"/>
              <a:t>주차장 </a:t>
            </a:r>
            <a:r>
              <a:rPr lang="en-US" altLang="ko-KR" sz="2800" dirty="0" smtClean="0"/>
              <a:t>– 3. </a:t>
            </a:r>
            <a:r>
              <a:rPr lang="ko-KR" altLang="en-US" sz="2800" dirty="0" smtClean="0"/>
              <a:t>최단거리 조회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1207307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675" y="1555512"/>
            <a:ext cx="9966325" cy="53024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62550"/>
            <a:ext cx="1981200" cy="1695450"/>
          </a:xfrm>
          <a:prstGeom prst="rect">
            <a:avLst/>
          </a:prstGeom>
        </p:spPr>
      </p:pic>
      <p:sp>
        <p:nvSpPr>
          <p:cNvPr id="6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[P25]</a:t>
            </a:r>
            <a:br>
              <a:rPr lang="en-US" altLang="ko-KR" sz="2800" dirty="0" smtClean="0"/>
            </a:br>
            <a:r>
              <a:rPr lang="ko-KR" altLang="en-US" sz="2800" dirty="0" smtClean="0"/>
              <a:t>성적 집계표 </a:t>
            </a:r>
            <a:r>
              <a:rPr lang="en-US" altLang="ko-KR" sz="2800" dirty="0" smtClean="0"/>
              <a:t>– 1. create, drop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965622" y="3228868"/>
            <a:ext cx="2273644" cy="7829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86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[P5]</a:t>
            </a:r>
            <a:br>
              <a:rPr lang="en-US" altLang="ko-KR" sz="2800" dirty="0" smtClean="0"/>
            </a:br>
            <a:r>
              <a:rPr lang="ko-KR" altLang="en-US" sz="2800" dirty="0" smtClean="0"/>
              <a:t>데이터베이스 연결 전 작업</a:t>
            </a:r>
            <a:endParaRPr lang="ko-KR" altLang="en-US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142" y="1739442"/>
            <a:ext cx="6477857" cy="45450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28423"/>
          <a:stretch/>
        </p:blipFill>
        <p:spPr>
          <a:xfrm>
            <a:off x="160867" y="1686391"/>
            <a:ext cx="5359392" cy="273632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714142" y="5016843"/>
            <a:ext cx="2391889" cy="3212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867" y="1378614"/>
            <a:ext cx="5359392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Mysql</a:t>
            </a:r>
            <a:r>
              <a:rPr lang="en-US" altLang="ko-KR" sz="1400" dirty="0" smtClean="0"/>
              <a:t> JDBC Connector </a:t>
            </a:r>
            <a:r>
              <a:rPr lang="ko-KR" altLang="en-US" sz="1400" dirty="0" smtClean="0"/>
              <a:t>다운받아 </a:t>
            </a:r>
            <a:r>
              <a:rPr lang="en-US" altLang="ko-KR" sz="1400" dirty="0" smtClean="0"/>
              <a:t>mysql-connector-XXX.jar </a:t>
            </a:r>
            <a:r>
              <a:rPr lang="ko-KR" altLang="en-US" sz="1400" dirty="0" smtClean="0"/>
              <a:t>파일 준비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714142" y="1378614"/>
            <a:ext cx="6451600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외부 접속 하용을 위하여</a:t>
            </a:r>
            <a:endParaRPr lang="en-US" altLang="ko-KR" sz="1400" dirty="0" smtClean="0"/>
          </a:p>
          <a:p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etc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mysql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mysql.conf.d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mysqld.cnf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파일의 </a:t>
            </a:r>
            <a:r>
              <a:rPr lang="en-US" altLang="ko-KR" sz="1400" dirty="0" smtClean="0"/>
              <a:t>bind-address </a:t>
            </a:r>
            <a:r>
              <a:rPr lang="ko-KR" altLang="en-US" sz="1400" dirty="0" smtClean="0"/>
              <a:t>내용을 주석 처리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65882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810" y="1690688"/>
            <a:ext cx="8947440" cy="49577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0182"/>
            <a:ext cx="2838450" cy="5438775"/>
          </a:xfrm>
          <a:prstGeom prst="rect">
            <a:avLst/>
          </a:prstGeom>
        </p:spPr>
      </p:pic>
      <p:sp>
        <p:nvSpPr>
          <p:cNvPr id="6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[P25]</a:t>
            </a:r>
            <a:br>
              <a:rPr lang="en-US" altLang="ko-KR" sz="2800" dirty="0" smtClean="0"/>
            </a:br>
            <a:r>
              <a:rPr lang="ko-KR" altLang="en-US" sz="2800" dirty="0" smtClean="0"/>
              <a:t>성적 집계표 </a:t>
            </a:r>
            <a:r>
              <a:rPr lang="en-US" altLang="ko-KR" sz="2800" dirty="0" smtClean="0"/>
              <a:t>– 1. create, drop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641124" y="2957020"/>
            <a:ext cx="2850291" cy="148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822355" y="3386610"/>
            <a:ext cx="2578445" cy="1061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175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-66" r="22063" b="64890"/>
          <a:stretch/>
        </p:blipFill>
        <p:spPr>
          <a:xfrm>
            <a:off x="5776435" y="0"/>
            <a:ext cx="6415565" cy="6870700"/>
          </a:xfrm>
          <a:prstGeom prst="rect">
            <a:avLst/>
          </a:prstGeom>
        </p:spPr>
      </p:pic>
      <p:sp>
        <p:nvSpPr>
          <p:cNvPr id="6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[P25]</a:t>
            </a:r>
            <a:br>
              <a:rPr lang="en-US" altLang="ko-KR" sz="2800" dirty="0" smtClean="0"/>
            </a:br>
            <a:r>
              <a:rPr lang="ko-KR" altLang="en-US" sz="2800" dirty="0" smtClean="0"/>
              <a:t>성적 집계표 </a:t>
            </a:r>
            <a:r>
              <a:rPr lang="en-US" altLang="ko-KR" sz="2800" dirty="0" smtClean="0"/>
              <a:t>– 2. </a:t>
            </a:r>
            <a:r>
              <a:rPr lang="ko-KR" altLang="en-US" sz="2800" dirty="0" smtClean="0"/>
              <a:t>값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입력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925922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34722" b="30417"/>
          <a:stretch/>
        </p:blipFill>
        <p:spPr>
          <a:xfrm>
            <a:off x="4837845" y="774700"/>
            <a:ext cx="7354155" cy="6083300"/>
          </a:xfrm>
          <a:prstGeom prst="rect">
            <a:avLst/>
          </a:prstGeom>
        </p:spPr>
      </p:pic>
      <p:sp>
        <p:nvSpPr>
          <p:cNvPr id="7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[P25]</a:t>
            </a:r>
            <a:br>
              <a:rPr lang="en-US" altLang="ko-KR" sz="2800" dirty="0" smtClean="0"/>
            </a:br>
            <a:r>
              <a:rPr lang="ko-KR" altLang="en-US" sz="2800" dirty="0" smtClean="0"/>
              <a:t>성적 집계표 </a:t>
            </a:r>
            <a:r>
              <a:rPr lang="en-US" altLang="ko-KR" sz="2800" dirty="0" smtClean="0"/>
              <a:t>– 2. </a:t>
            </a:r>
            <a:r>
              <a:rPr lang="ko-KR" altLang="en-US" sz="2800" dirty="0" smtClean="0"/>
              <a:t>값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입력</a:t>
            </a:r>
            <a:endParaRPr lang="en-US" altLang="ko-KR" sz="28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148649" y="1021492"/>
            <a:ext cx="1532237" cy="115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86865" y="4460789"/>
            <a:ext cx="3027405" cy="111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51623" y="5238878"/>
            <a:ext cx="1429264" cy="329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4670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3056"/>
          <a:stretch/>
        </p:blipFill>
        <p:spPr>
          <a:xfrm>
            <a:off x="4274833" y="1092201"/>
            <a:ext cx="7917167" cy="5765800"/>
          </a:xfrm>
          <a:prstGeom prst="rect">
            <a:avLst/>
          </a:prstGeom>
        </p:spPr>
      </p:pic>
      <p:sp>
        <p:nvSpPr>
          <p:cNvPr id="7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[P25]</a:t>
            </a:r>
            <a:br>
              <a:rPr lang="en-US" altLang="ko-KR" sz="2800" dirty="0" smtClean="0"/>
            </a:br>
            <a:r>
              <a:rPr lang="ko-KR" altLang="en-US" sz="2800" dirty="0" smtClean="0"/>
              <a:t>성적 집계표 </a:t>
            </a:r>
            <a:r>
              <a:rPr lang="en-US" altLang="ko-KR" sz="2800" dirty="0" smtClean="0"/>
              <a:t>– 2. </a:t>
            </a:r>
            <a:r>
              <a:rPr lang="ko-KR" altLang="en-US" sz="2800" dirty="0" smtClean="0"/>
              <a:t>값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입력</a:t>
            </a:r>
            <a:endParaRPr lang="en-US" altLang="ko-KR" sz="2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4563763" y="1309086"/>
            <a:ext cx="5461686" cy="140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732639" y="3446804"/>
            <a:ext cx="5461686" cy="140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732639" y="2307558"/>
            <a:ext cx="1173891" cy="234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99688" y="2783452"/>
            <a:ext cx="1956485" cy="539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732639" y="3700365"/>
            <a:ext cx="1173891" cy="234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699688" y="4200973"/>
            <a:ext cx="1956485" cy="539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6483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8511"/>
            <a:ext cx="3721100" cy="55694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399" y="1288511"/>
            <a:ext cx="3843030" cy="55694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1266285"/>
            <a:ext cx="3886200" cy="5591716"/>
          </a:xfrm>
          <a:prstGeom prst="rect">
            <a:avLst/>
          </a:prstGeom>
        </p:spPr>
      </p:pic>
      <p:sp>
        <p:nvSpPr>
          <p:cNvPr id="7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[P25]</a:t>
            </a:r>
            <a:br>
              <a:rPr lang="en-US" altLang="ko-KR" sz="2800" dirty="0" smtClean="0"/>
            </a:br>
            <a:r>
              <a:rPr lang="ko-KR" altLang="en-US" sz="2800" dirty="0" smtClean="0"/>
              <a:t>성적 집계표 </a:t>
            </a:r>
            <a:r>
              <a:rPr lang="en-US" altLang="ko-KR" sz="2800" dirty="0" smtClean="0"/>
              <a:t>– 3. </a:t>
            </a:r>
            <a:r>
              <a:rPr lang="ko-KR" altLang="en-US" sz="2800" dirty="0" smtClean="0"/>
              <a:t>성적집계표 출력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925118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4382"/>
            <a:ext cx="2085975" cy="1885950"/>
          </a:xfrm>
          <a:prstGeom prst="rect">
            <a:avLst/>
          </a:prstGeom>
        </p:spPr>
      </p:pic>
      <p:sp>
        <p:nvSpPr>
          <p:cNvPr id="9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[P26]</a:t>
            </a:r>
            <a:br>
              <a:rPr lang="en-US" altLang="ko-KR" sz="2800" dirty="0" smtClean="0"/>
            </a:br>
            <a:r>
              <a:rPr lang="ko-KR" altLang="en-US" sz="2800" dirty="0" smtClean="0"/>
              <a:t>주가 데이터 </a:t>
            </a:r>
            <a:r>
              <a:rPr lang="en-US" altLang="ko-KR" sz="2800" dirty="0" smtClean="0"/>
              <a:t>– 1. create, drop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670" y="1892387"/>
            <a:ext cx="9997330" cy="477794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61504" y="3623712"/>
            <a:ext cx="3249826" cy="1351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0226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14" y="1228725"/>
            <a:ext cx="11414971" cy="5381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6525" y="24606"/>
            <a:ext cx="1895475" cy="1676400"/>
          </a:xfrm>
          <a:prstGeom prst="rect">
            <a:avLst/>
          </a:prstGeom>
        </p:spPr>
      </p:pic>
      <p:sp>
        <p:nvSpPr>
          <p:cNvPr id="6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[P26]</a:t>
            </a:r>
            <a:br>
              <a:rPr lang="en-US" altLang="ko-KR" sz="2800" dirty="0" smtClean="0"/>
            </a:br>
            <a:r>
              <a:rPr lang="ko-KR" altLang="en-US" sz="2800" dirty="0" smtClean="0"/>
              <a:t>주가 데이터 </a:t>
            </a:r>
            <a:r>
              <a:rPr lang="en-US" altLang="ko-KR" sz="2800" dirty="0" smtClean="0"/>
              <a:t>– 1. create, drop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05698" y="3137679"/>
            <a:ext cx="3686431" cy="3222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949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 txBox="1">
            <a:spLocks/>
          </p:cNvSpPr>
          <p:nvPr/>
        </p:nvSpPr>
        <p:spPr>
          <a:xfrm>
            <a:off x="790575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[P26]</a:t>
            </a:r>
            <a:br>
              <a:rPr lang="en-US" altLang="ko-KR" sz="2800" dirty="0" smtClean="0"/>
            </a:br>
            <a:r>
              <a:rPr lang="ko-KR" altLang="en-US" sz="2800" dirty="0" smtClean="0"/>
              <a:t>주가 데이터 </a:t>
            </a:r>
            <a:r>
              <a:rPr lang="en-US" altLang="ko-KR" sz="2800" dirty="0" smtClean="0"/>
              <a:t>– 2. insert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6895" b="40833"/>
          <a:stretch/>
        </p:blipFill>
        <p:spPr>
          <a:xfrm>
            <a:off x="4528376" y="0"/>
            <a:ext cx="7663624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806779" y="822846"/>
            <a:ext cx="2714367" cy="140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453449" y="3150035"/>
            <a:ext cx="1960605" cy="8617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453449" y="4092797"/>
            <a:ext cx="1779373" cy="536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71536" y="5329881"/>
            <a:ext cx="1981199" cy="2347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103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 txBox="1">
            <a:spLocks/>
          </p:cNvSpPr>
          <p:nvPr/>
        </p:nvSpPr>
        <p:spPr>
          <a:xfrm>
            <a:off x="790575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[P26]</a:t>
            </a:r>
            <a:br>
              <a:rPr lang="en-US" altLang="ko-KR" sz="2800" dirty="0" smtClean="0"/>
            </a:br>
            <a:r>
              <a:rPr lang="ko-KR" altLang="en-US" sz="2800" dirty="0" smtClean="0"/>
              <a:t>주가 데이터 </a:t>
            </a:r>
            <a:r>
              <a:rPr lang="en-US" altLang="ko-KR" sz="2800" dirty="0" smtClean="0"/>
              <a:t>– 2. insert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60834" r="34402"/>
          <a:stretch/>
        </p:blipFill>
        <p:spPr>
          <a:xfrm>
            <a:off x="2188902" y="1325563"/>
            <a:ext cx="7718946" cy="50958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971536" y="5329881"/>
            <a:ext cx="1981199" cy="2347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3859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[P26]</a:t>
            </a:r>
            <a:br>
              <a:rPr lang="en-US" altLang="ko-KR" sz="2800" dirty="0" smtClean="0"/>
            </a:br>
            <a:r>
              <a:rPr lang="ko-KR" altLang="en-US" sz="2800" dirty="0" smtClean="0"/>
              <a:t>주가 데이터 </a:t>
            </a:r>
            <a:r>
              <a:rPr lang="en-US" altLang="ko-KR" sz="2800" dirty="0" smtClean="0"/>
              <a:t>– 2. insert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4087"/>
            <a:ext cx="3962400" cy="22574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804087"/>
            <a:ext cx="6483257" cy="28791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018" y="4397332"/>
            <a:ext cx="4824839" cy="24606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8200" y="1079157"/>
            <a:ext cx="7175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원본 데이터 </a:t>
            </a:r>
            <a:r>
              <a:rPr lang="en-US" altLang="ko-KR" dirty="0" smtClean="0"/>
              <a:t>22519418</a:t>
            </a:r>
            <a:r>
              <a:rPr lang="ko-KR" altLang="en-US" dirty="0" smtClean="0"/>
              <a:t>개 중 유효한 데이터는 </a:t>
            </a:r>
            <a:r>
              <a:rPr lang="en-US" altLang="ko-KR" dirty="0" smtClean="0"/>
              <a:t>1146121</a:t>
            </a:r>
            <a:r>
              <a:rPr lang="ko-KR" altLang="en-US" dirty="0" smtClean="0"/>
              <a:t>개 입력 시도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중복데이터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제외한 </a:t>
            </a:r>
            <a:r>
              <a:rPr lang="en-US" altLang="ko-KR" dirty="0" smtClean="0"/>
              <a:t>1146119</a:t>
            </a:r>
            <a:r>
              <a:rPr lang="ko-KR" altLang="en-US" dirty="0" smtClean="0"/>
              <a:t>개 입력 완료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38200" y="3764692"/>
            <a:ext cx="3587681" cy="1977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101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54" y="1571754"/>
            <a:ext cx="5225707" cy="21447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53" y="4263198"/>
            <a:ext cx="5225707" cy="24572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b="53257"/>
          <a:stretch/>
        </p:blipFill>
        <p:spPr>
          <a:xfrm>
            <a:off x="6266954" y="1790644"/>
            <a:ext cx="5225707" cy="2615806"/>
          </a:xfrm>
          <a:prstGeom prst="rect">
            <a:avLst/>
          </a:prstGeom>
        </p:spPr>
      </p:pic>
      <p:sp>
        <p:nvSpPr>
          <p:cNvPr id="8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[P6]</a:t>
            </a:r>
            <a:br>
              <a:rPr lang="en-US" altLang="ko-KR" sz="2800" dirty="0" smtClean="0"/>
            </a:br>
            <a:r>
              <a:rPr lang="en-US" altLang="ko-KR" sz="2800" dirty="0" smtClean="0"/>
              <a:t>root </a:t>
            </a:r>
            <a:r>
              <a:rPr lang="ko-KR" altLang="en-US" sz="2800" dirty="0" smtClean="0"/>
              <a:t>패스워드 설정</a:t>
            </a:r>
            <a:endParaRPr lang="en-US" altLang="ko-KR" sz="2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52455" y="1263978"/>
            <a:ext cx="5225707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mysql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데이터베이스의 </a:t>
            </a:r>
            <a:r>
              <a:rPr lang="en-US" altLang="ko-KR" sz="1400" dirty="0" smtClean="0"/>
              <a:t>user</a:t>
            </a:r>
            <a:r>
              <a:rPr lang="ko-KR" altLang="en-US" sz="1400" dirty="0" smtClean="0"/>
              <a:t>테이블을 조회하여 계정 목록 확인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52454" y="3955421"/>
            <a:ext cx="5225707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현재 존재하는 </a:t>
            </a:r>
            <a:r>
              <a:rPr lang="en-US" altLang="ko-KR" sz="1400" dirty="0" err="1" smtClean="0"/>
              <a:t>root@localhost</a:t>
            </a:r>
            <a:r>
              <a:rPr lang="ko-KR" altLang="en-US" sz="1400" dirty="0" smtClean="0"/>
              <a:t>계정의 비밀번호를 설정</a:t>
            </a:r>
            <a:endParaRPr lang="ko-KR" altLang="en-US" sz="1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46388" b="41017"/>
          <a:stretch/>
        </p:blipFill>
        <p:spPr>
          <a:xfrm>
            <a:off x="6266954" y="5187836"/>
            <a:ext cx="5225707" cy="70479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66953" y="1263978"/>
            <a:ext cx="5225707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root@%</a:t>
            </a:r>
            <a:r>
              <a:rPr lang="ko-KR" altLang="en-US" sz="1400" dirty="0" smtClean="0"/>
              <a:t>계정을 생성하여 모든 </a:t>
            </a:r>
            <a:r>
              <a:rPr lang="en-US" altLang="ko-KR" sz="1400" dirty="0" err="1" smtClean="0"/>
              <a:t>ip</a:t>
            </a:r>
            <a:r>
              <a:rPr lang="ko-KR" altLang="en-US" sz="1400" dirty="0" smtClean="0"/>
              <a:t>에 대해 로그인 가능한 </a:t>
            </a:r>
            <a:r>
              <a:rPr lang="en-US" altLang="ko-KR" sz="1400" dirty="0" smtClean="0"/>
              <a:t>root</a:t>
            </a:r>
            <a:r>
              <a:rPr lang="ko-KR" altLang="en-US" sz="1400" dirty="0" smtClean="0"/>
              <a:t>계정을 생성하며 비밀번호 설정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266954" y="4880059"/>
            <a:ext cx="5225707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생성한 </a:t>
            </a:r>
            <a:r>
              <a:rPr lang="en-US" altLang="ko-KR" sz="1400" dirty="0" smtClean="0"/>
              <a:t>root@%</a:t>
            </a:r>
            <a:r>
              <a:rPr lang="ko-KR" altLang="en-US" sz="1400" dirty="0" smtClean="0"/>
              <a:t>계정에 모든 권한 부여하고 확정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967093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[P26]</a:t>
            </a:r>
            <a:br>
              <a:rPr lang="en-US" altLang="ko-KR" sz="2800" dirty="0" smtClean="0"/>
            </a:br>
            <a:r>
              <a:rPr lang="ko-KR" altLang="en-US" sz="2800" dirty="0" smtClean="0"/>
              <a:t>주가 데이터 </a:t>
            </a:r>
            <a:r>
              <a:rPr lang="en-US" altLang="ko-KR" sz="2800" dirty="0" smtClean="0"/>
              <a:t>– 3. </a:t>
            </a:r>
            <a:r>
              <a:rPr lang="ko-KR" altLang="en-US" sz="2800" dirty="0" smtClean="0"/>
              <a:t>삼성전자</a:t>
            </a:r>
            <a:endParaRPr lang="en-US" altLang="ko-KR" sz="2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563" y="0"/>
            <a:ext cx="4954678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2" y="3361037"/>
            <a:ext cx="6587490" cy="273908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896497" y="5890054"/>
            <a:ext cx="628238" cy="210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32562" y="6512011"/>
            <a:ext cx="1373469" cy="210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4053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[P26]</a:t>
            </a:r>
            <a:br>
              <a:rPr lang="en-US" altLang="ko-KR" sz="2800" dirty="0" smtClean="0"/>
            </a:br>
            <a:r>
              <a:rPr lang="ko-KR" altLang="en-US" sz="2800" dirty="0" smtClean="0"/>
              <a:t>주가 데이터 </a:t>
            </a:r>
            <a:r>
              <a:rPr lang="en-US" altLang="ko-KR" sz="2800" dirty="0" smtClean="0"/>
              <a:t>– 3. </a:t>
            </a:r>
            <a:r>
              <a:rPr lang="ko-KR" altLang="en-US" sz="2800" dirty="0" smtClean="0"/>
              <a:t>특정일자</a:t>
            </a:r>
            <a:endParaRPr lang="en-US" altLang="ko-KR" sz="2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422" y="0"/>
            <a:ext cx="4936578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0205"/>
            <a:ext cx="7129015" cy="428779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38200" y="6647936"/>
            <a:ext cx="628238" cy="210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255421" y="6477000"/>
            <a:ext cx="1419021" cy="210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052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[P27]</a:t>
            </a:r>
            <a:br>
              <a:rPr lang="en-US" altLang="ko-KR" sz="2800" dirty="0" smtClean="0"/>
            </a:br>
            <a:r>
              <a:rPr lang="ko-KR" altLang="en-US" sz="2800" dirty="0" smtClean="0"/>
              <a:t>주가 데이터 심화 </a:t>
            </a:r>
            <a:r>
              <a:rPr lang="en-US" altLang="ko-KR" sz="2800" dirty="0" smtClean="0"/>
              <a:t>– 1. create, drop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270" y="2786048"/>
            <a:ext cx="2057400" cy="19431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914" y="1156038"/>
            <a:ext cx="6376086" cy="570196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749115" y="2067697"/>
            <a:ext cx="1651685" cy="185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709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[P27]</a:t>
            </a:r>
            <a:br>
              <a:rPr lang="en-US" altLang="ko-KR" sz="2800" dirty="0" smtClean="0"/>
            </a:br>
            <a:r>
              <a:rPr lang="ko-KR" altLang="en-US" sz="2800" dirty="0" smtClean="0"/>
              <a:t>주가 데이터 심화 </a:t>
            </a:r>
            <a:r>
              <a:rPr lang="en-US" altLang="ko-KR" sz="2800" dirty="0" smtClean="0"/>
              <a:t>– 1. create, drop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2529" b="58599"/>
          <a:stretch/>
        </p:blipFill>
        <p:spPr>
          <a:xfrm>
            <a:off x="2347785" y="1167582"/>
            <a:ext cx="4267200" cy="57053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41497" r="32529" b="20600"/>
          <a:stretch/>
        </p:blipFill>
        <p:spPr>
          <a:xfrm>
            <a:off x="6614984" y="56568"/>
            <a:ext cx="5577017" cy="682670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81417" y="2400470"/>
            <a:ext cx="3076831" cy="44575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404787" y="-1"/>
            <a:ext cx="4130245" cy="5535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984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[P27]</a:t>
            </a:r>
            <a:br>
              <a:rPr lang="en-US" altLang="ko-KR" sz="2800" dirty="0" smtClean="0"/>
            </a:br>
            <a:r>
              <a:rPr lang="ko-KR" altLang="en-US" sz="2800" dirty="0" smtClean="0"/>
              <a:t>주가 데이터 심화 </a:t>
            </a:r>
            <a:r>
              <a:rPr lang="en-US" altLang="ko-KR" sz="2800" dirty="0" smtClean="0"/>
              <a:t>– 1. create, drop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49" t="79279" r="1"/>
          <a:stretch/>
        </p:blipFill>
        <p:spPr>
          <a:xfrm>
            <a:off x="838200" y="1235675"/>
            <a:ext cx="6600595" cy="30026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195" y="662781"/>
            <a:ext cx="2553253" cy="557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482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32555"/>
          <a:stretch/>
        </p:blipFill>
        <p:spPr>
          <a:xfrm>
            <a:off x="6258251" y="0"/>
            <a:ext cx="5933749" cy="6858000"/>
          </a:xfrm>
          <a:prstGeom prst="rect">
            <a:avLst/>
          </a:prstGeom>
        </p:spPr>
      </p:pic>
      <p:sp>
        <p:nvSpPr>
          <p:cNvPr id="7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[P27]</a:t>
            </a:r>
            <a:br>
              <a:rPr lang="en-US" altLang="ko-KR" sz="2800" dirty="0" smtClean="0"/>
            </a:br>
            <a:r>
              <a:rPr lang="ko-KR" altLang="en-US" sz="2800" dirty="0" smtClean="0"/>
              <a:t>주가 데이터 심화 </a:t>
            </a:r>
            <a:r>
              <a:rPr lang="en-US" altLang="ko-KR" sz="2800" dirty="0" smtClean="0"/>
              <a:t>– 2. insert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523901" y="1220530"/>
            <a:ext cx="5561419" cy="1461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958241" y="4207570"/>
            <a:ext cx="3763099" cy="821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614160" y="5585461"/>
            <a:ext cx="1592580" cy="167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7221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[P27]</a:t>
            </a:r>
            <a:br>
              <a:rPr lang="en-US" altLang="ko-KR" sz="2800" dirty="0" smtClean="0"/>
            </a:br>
            <a:r>
              <a:rPr lang="ko-KR" altLang="en-US" sz="2800" dirty="0" smtClean="0"/>
              <a:t>주가 데이터 심화 </a:t>
            </a:r>
            <a:r>
              <a:rPr lang="en-US" altLang="ko-KR" sz="2800" dirty="0" smtClean="0"/>
              <a:t>– 2. </a:t>
            </a:r>
            <a:r>
              <a:rPr lang="en-US" altLang="ko-KR" sz="2800" dirty="0" smtClean="0"/>
              <a:t>insert</a:t>
            </a:r>
            <a:endParaRPr lang="en-US" altLang="ko-KR" sz="2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68468"/>
          <a:stretch/>
        </p:blipFill>
        <p:spPr>
          <a:xfrm>
            <a:off x="1782684" y="1589903"/>
            <a:ext cx="862663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568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/>
          <p:cNvSpPr txBox="1">
            <a:spLocks/>
          </p:cNvSpPr>
          <p:nvPr/>
        </p:nvSpPr>
        <p:spPr>
          <a:xfrm>
            <a:off x="838200" y="0"/>
            <a:ext cx="10515600" cy="1639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[P27]</a:t>
            </a:r>
            <a:br>
              <a:rPr lang="en-US" altLang="ko-KR" sz="2800" dirty="0" smtClean="0"/>
            </a:br>
            <a:r>
              <a:rPr lang="ko-KR" altLang="en-US" sz="2800" dirty="0" smtClean="0"/>
              <a:t>주가 데이터 심화 </a:t>
            </a:r>
            <a:r>
              <a:rPr lang="en-US" altLang="ko-KR" sz="2800" dirty="0" smtClean="0"/>
              <a:t>– 2. </a:t>
            </a:r>
            <a:r>
              <a:rPr lang="en-US" altLang="ko-KR" sz="2800" dirty="0" smtClean="0"/>
              <a:t>i</a:t>
            </a:r>
            <a:r>
              <a:rPr lang="en-US" altLang="ko-KR" sz="2800" dirty="0" smtClean="0"/>
              <a:t>ns</a:t>
            </a:r>
            <a:r>
              <a:rPr lang="en-US" altLang="ko-KR" sz="2800" dirty="0" smtClean="0"/>
              <a:t>ert</a:t>
            </a:r>
          </a:p>
          <a:p>
            <a:r>
              <a:rPr lang="en-US" altLang="ko-KR" sz="2800" dirty="0"/>
              <a:t>	</a:t>
            </a:r>
            <a:r>
              <a:rPr lang="en-US" altLang="ko-KR" sz="2800" dirty="0" smtClean="0"/>
              <a:t>-&gt; </a:t>
            </a:r>
            <a:r>
              <a:rPr lang="ko-KR" altLang="en-US" sz="2800" dirty="0" smtClean="0"/>
              <a:t>결과 기다리는 중</a:t>
            </a:r>
            <a:endParaRPr lang="en-US" altLang="ko-KR" sz="2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3009900"/>
            <a:ext cx="11668125" cy="8382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745362" y="3261359"/>
            <a:ext cx="2184700" cy="231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1937" y="3616617"/>
            <a:ext cx="3263858" cy="231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4123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[P27]</a:t>
            </a:r>
            <a:br>
              <a:rPr lang="en-US" altLang="ko-KR" sz="2800" dirty="0" smtClean="0"/>
            </a:br>
            <a:r>
              <a:rPr lang="ko-KR" altLang="en-US" sz="2800" dirty="0" smtClean="0"/>
              <a:t>주가 데이터 심화 </a:t>
            </a:r>
            <a:r>
              <a:rPr lang="en-US" altLang="ko-KR" sz="2800" dirty="0" smtClean="0"/>
              <a:t>– 3. </a:t>
            </a:r>
            <a:r>
              <a:rPr lang="ko-KR" altLang="en-US" sz="2800" dirty="0" smtClean="0"/>
              <a:t>삼성전자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34037674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3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[P27]</a:t>
            </a:r>
            <a:br>
              <a:rPr lang="en-US" altLang="ko-KR" sz="2800" dirty="0" smtClean="0"/>
            </a:br>
            <a:r>
              <a:rPr lang="ko-KR" altLang="en-US" sz="2800" dirty="0" smtClean="0"/>
              <a:t>주가 데이터 심화 </a:t>
            </a:r>
            <a:r>
              <a:rPr lang="en-US" altLang="ko-KR" sz="2800" dirty="0" smtClean="0"/>
              <a:t>– 3. </a:t>
            </a:r>
            <a:r>
              <a:rPr lang="ko-KR" altLang="en-US" sz="2800" dirty="0" smtClean="0"/>
              <a:t>특정일자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438235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[P7]</a:t>
            </a:r>
            <a:br>
              <a:rPr lang="en-US" altLang="ko-KR" sz="2800" dirty="0" smtClean="0"/>
            </a:br>
            <a:r>
              <a:rPr lang="ko-KR" altLang="en-US" sz="2800" dirty="0" smtClean="0"/>
              <a:t>데이터베이스 연결 전 작업</a:t>
            </a:r>
            <a:endParaRPr lang="en-US" altLang="ko-KR" sz="2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922991" y="1517246"/>
            <a:ext cx="8346016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클라이언트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윈도우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에서 서버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리눅스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의 </a:t>
            </a:r>
            <a:r>
              <a:rPr lang="en-US" altLang="ko-KR" sz="1400" dirty="0" err="1" smtClean="0"/>
              <a:t>mysql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원격 접속을 위한 </a:t>
            </a:r>
            <a:r>
              <a:rPr lang="ko-KR" altLang="en-US" sz="1400" dirty="0" err="1" smtClean="0"/>
              <a:t>포트포워딩</a:t>
            </a:r>
            <a:r>
              <a:rPr lang="ko-KR" altLang="en-US" sz="1400" dirty="0" smtClean="0"/>
              <a:t> 규칙 추가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mysql</a:t>
            </a:r>
            <a:r>
              <a:rPr lang="ko-KR" altLang="en-US" sz="1400" dirty="0" smtClean="0"/>
              <a:t>은 </a:t>
            </a:r>
            <a:r>
              <a:rPr lang="en-US" altLang="ko-KR" sz="1400" dirty="0" smtClean="0"/>
              <a:t>3306</a:t>
            </a:r>
            <a:r>
              <a:rPr lang="ko-KR" altLang="en-US" sz="1400" dirty="0" smtClean="0"/>
              <a:t>이 기본 포트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32550"/>
          <a:stretch/>
        </p:blipFill>
        <p:spPr>
          <a:xfrm>
            <a:off x="1922991" y="2040466"/>
            <a:ext cx="8346016" cy="431475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170669" y="5214551"/>
            <a:ext cx="7484077" cy="2669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6572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정리하기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8085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031" y="0"/>
            <a:ext cx="4833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93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257" y="1577868"/>
            <a:ext cx="8346016" cy="5280132"/>
          </a:xfrm>
          <a:prstGeom prst="rect">
            <a:avLst/>
          </a:prstGeom>
        </p:spPr>
      </p:pic>
      <p:sp>
        <p:nvSpPr>
          <p:cNvPr id="6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[P8]</a:t>
            </a:r>
            <a:br>
              <a:rPr lang="en-US" altLang="ko-KR" sz="2800" dirty="0" smtClean="0"/>
            </a:br>
            <a:r>
              <a:rPr lang="ko-KR" altLang="en-US" sz="2800" dirty="0" smtClean="0"/>
              <a:t>데이터베이스 연결 전 작업</a:t>
            </a:r>
            <a:endParaRPr lang="en-US" altLang="ko-KR" sz="2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855257" y="1270091"/>
            <a:ext cx="8346016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다운로드 해 준 </a:t>
            </a:r>
            <a:r>
              <a:rPr lang="en-US" altLang="ko-KR" sz="1400" dirty="0" smtClean="0"/>
              <a:t>mysql-connector-java-XXX.jar</a:t>
            </a:r>
            <a:r>
              <a:rPr lang="ko-KR" altLang="en-US" sz="1400" dirty="0" smtClean="0"/>
              <a:t>파일을 </a:t>
            </a:r>
            <a:r>
              <a:rPr lang="en-US" altLang="ko-KR" sz="1400" dirty="0" smtClean="0"/>
              <a:t>build path</a:t>
            </a:r>
            <a:r>
              <a:rPr lang="ko-KR" altLang="en-US" sz="1400" dirty="0" smtClean="0"/>
              <a:t>에 추가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59853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5" y="2476451"/>
            <a:ext cx="7515225" cy="3981450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/>
              <a:t>[P9]</a:t>
            </a:r>
            <a:br>
              <a:rPr lang="en-US" altLang="ko-KR" sz="2800" dirty="0" smtClean="0"/>
            </a:br>
            <a:r>
              <a:rPr lang="ko-KR" altLang="en-US" sz="2800" dirty="0" smtClean="0"/>
              <a:t>한글 처리</a:t>
            </a:r>
            <a:endParaRPr lang="en-US" altLang="ko-KR" sz="2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338386" y="1522344"/>
            <a:ext cx="7515225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기존 설정이 </a:t>
            </a:r>
            <a:r>
              <a:rPr lang="en-US" altLang="ko-KR" sz="1400" dirty="0" smtClean="0"/>
              <a:t>utf8mb4</a:t>
            </a:r>
            <a:r>
              <a:rPr lang="ko-KR" altLang="en-US" sz="1400" dirty="0" smtClean="0"/>
              <a:t>이므로 별도의 설정이 필요 없다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Latin</a:t>
            </a:r>
            <a:r>
              <a:rPr lang="ko-KR" altLang="en-US" sz="1400" dirty="0" smtClean="0"/>
              <a:t>일 경우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 smtClean="0"/>
              <a:t>  </a:t>
            </a:r>
            <a:r>
              <a:rPr lang="en-US" altLang="ko-KR" sz="1400" b="0" dirty="0" smtClean="0"/>
              <a:t>/</a:t>
            </a:r>
            <a:r>
              <a:rPr lang="en-US" altLang="ko-KR" sz="1400" b="0" dirty="0" err="1" smtClean="0"/>
              <a:t>etc</a:t>
            </a:r>
            <a:r>
              <a:rPr lang="en-US" altLang="ko-KR" sz="1400" b="0" dirty="0" smtClean="0"/>
              <a:t>/</a:t>
            </a:r>
            <a:r>
              <a:rPr lang="en-US" altLang="ko-KR" sz="1400" b="0" dirty="0" err="1" smtClean="0"/>
              <a:t>mysql</a:t>
            </a:r>
            <a:r>
              <a:rPr lang="en-US" altLang="ko-KR" sz="1400" b="0" dirty="0" smtClean="0"/>
              <a:t>/</a:t>
            </a:r>
            <a:r>
              <a:rPr lang="en-US" altLang="ko-KR" sz="1400" b="0" dirty="0" err="1" smtClean="0"/>
              <a:t>mysql.conf.d</a:t>
            </a:r>
            <a:r>
              <a:rPr lang="en-US" altLang="ko-KR" sz="1400" b="0" dirty="0" smtClean="0"/>
              <a:t>/</a:t>
            </a:r>
            <a:r>
              <a:rPr lang="en-US" altLang="ko-KR" sz="1400" b="0" dirty="0" err="1" smtClean="0"/>
              <a:t>mysqld</a:t>
            </a:r>
            <a:r>
              <a:rPr lang="en-US" altLang="ko-KR" sz="1400" b="0" dirty="0" smtClean="0"/>
              <a:t>.</a:t>
            </a:r>
            <a:r>
              <a:rPr lang="ko-KR" altLang="en-US" sz="1400" b="0" dirty="0" smtClean="0"/>
              <a:t>출</a:t>
            </a:r>
            <a:r>
              <a:rPr lang="en-US" altLang="ko-KR" sz="1400" b="0" dirty="0" smtClean="0"/>
              <a:t> </a:t>
            </a:r>
            <a:r>
              <a:rPr lang="ko-KR" altLang="en-US" sz="1400" b="0" dirty="0" smtClean="0"/>
              <a:t>파일에 </a:t>
            </a:r>
            <a:r>
              <a:rPr lang="en-US" altLang="ko-KR" sz="1400" b="0" dirty="0" smtClean="0"/>
              <a:t>“character-set-server=utf8” </a:t>
            </a:r>
            <a:r>
              <a:rPr lang="ko-KR" altLang="en-US" sz="1400" dirty="0" smtClean="0"/>
              <a:t>설정</a:t>
            </a:r>
            <a:endParaRPr lang="en-US" altLang="ko-KR" sz="1400" dirty="0" smtClean="0"/>
          </a:p>
          <a:p>
            <a:r>
              <a:rPr lang="en-US" altLang="ko-KR" sz="1400" dirty="0" smtClean="0"/>
              <a:t>  </a:t>
            </a:r>
            <a:r>
              <a:rPr lang="ko-KR" altLang="en-US" sz="1400" dirty="0" smtClean="0"/>
              <a:t>테이블 </a:t>
            </a:r>
            <a:r>
              <a:rPr lang="en-US" altLang="ko-KR" sz="1400" dirty="0" smtClean="0"/>
              <a:t>create</a:t>
            </a:r>
            <a:r>
              <a:rPr lang="ko-KR" altLang="en-US" sz="1400" dirty="0" smtClean="0"/>
              <a:t>할 때 </a:t>
            </a:r>
            <a:r>
              <a:rPr lang="en-US" altLang="ko-KR" sz="1400" dirty="0" smtClean="0"/>
              <a:t>“DEFAULT CAHRSET=utf8;” </a:t>
            </a:r>
            <a:r>
              <a:rPr lang="ko-KR" altLang="en-US" sz="1400" dirty="0" smtClean="0"/>
              <a:t>설정 추가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33905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40" y="1152525"/>
            <a:ext cx="8467725" cy="5705475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/>
              <a:t>[P9]</a:t>
            </a:r>
            <a:br>
              <a:rPr lang="en-US" altLang="ko-KR" sz="2000" dirty="0" smtClean="0"/>
            </a:br>
            <a:r>
              <a:rPr lang="en-US" altLang="ko-KR" sz="2000" dirty="0" err="1" smtClean="0"/>
              <a:t>mysql</a:t>
            </a:r>
            <a:r>
              <a:rPr lang="en-US" altLang="ko-KR" sz="2000" dirty="0" smtClean="0"/>
              <a:t> workbench </a:t>
            </a:r>
            <a:r>
              <a:rPr lang="ko-KR" altLang="en-US" sz="2000" dirty="0" smtClean="0"/>
              <a:t>사용</a:t>
            </a:r>
            <a:r>
              <a:rPr lang="en-US" altLang="ko-KR" sz="2000" dirty="0" smtClean="0"/>
              <a:t>(1)</a:t>
            </a:r>
          </a:p>
          <a:p>
            <a:r>
              <a:rPr lang="en-US" altLang="ko-KR" sz="2000" dirty="0" smtClean="0"/>
              <a:t>SSH</a:t>
            </a:r>
            <a:r>
              <a:rPr lang="ko-KR" altLang="en-US" sz="2000" dirty="0" smtClean="0"/>
              <a:t>통신을 통한 </a:t>
            </a:r>
            <a:r>
              <a:rPr lang="en-US" altLang="ko-KR" sz="2000" dirty="0" smtClean="0"/>
              <a:t>TCP/IP </a:t>
            </a:r>
            <a:r>
              <a:rPr lang="ko-KR" altLang="en-US" sz="2000" dirty="0" smtClean="0"/>
              <a:t>연결 </a:t>
            </a:r>
            <a:r>
              <a:rPr lang="en-US" altLang="ko-KR" sz="2000" dirty="0" smtClean="0"/>
              <a:t>=&gt; </a:t>
            </a:r>
            <a:r>
              <a:rPr lang="ko-KR" altLang="en-US" sz="2000" dirty="0" err="1" smtClean="0"/>
              <a:t>포트포워딩이</a:t>
            </a:r>
            <a:r>
              <a:rPr lang="ko-KR" altLang="en-US" sz="2000" dirty="0" smtClean="0"/>
              <a:t> 필요 없다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49182" y="2180960"/>
            <a:ext cx="2922690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연결 방식 </a:t>
            </a:r>
            <a:r>
              <a:rPr lang="en-US" altLang="ko-KR" sz="1400" dirty="0" err="1" smtClean="0"/>
              <a:t>ssh</a:t>
            </a:r>
            <a:r>
              <a:rPr lang="ko-KR" altLang="en-US" sz="1400" dirty="0" smtClean="0"/>
              <a:t>을 통한 </a:t>
            </a:r>
            <a:r>
              <a:rPr lang="en-US" altLang="ko-KR" sz="1400" dirty="0" smtClean="0"/>
              <a:t>TCP/IP </a:t>
            </a:r>
            <a:r>
              <a:rPr lang="ko-KR" altLang="en-US" sz="1400" dirty="0" smtClean="0"/>
              <a:t>설정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8569095" y="2603497"/>
            <a:ext cx="3202776" cy="4308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호스트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윈도우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의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ip</a:t>
            </a:r>
            <a:r>
              <a:rPr lang="ko-KR" altLang="en-US" sz="1100" dirty="0" smtClean="0"/>
              <a:t>와 </a:t>
            </a:r>
            <a:r>
              <a:rPr lang="en-US" altLang="ko-KR" sz="1100" dirty="0" smtClean="0"/>
              <a:t>VM</a:t>
            </a:r>
            <a:r>
              <a:rPr lang="ko-KR" altLang="en-US" sz="1100" dirty="0" smtClean="0"/>
              <a:t>에 설정한 </a:t>
            </a:r>
            <a:r>
              <a:rPr lang="ko-KR" altLang="en-US" sz="1100" dirty="0" err="1" smtClean="0"/>
              <a:t>포트포워딩</a:t>
            </a:r>
            <a:r>
              <a:rPr lang="ko-KR" altLang="en-US" sz="1100" dirty="0" smtClean="0"/>
              <a:t> 규칙에 추가해 준 </a:t>
            </a:r>
            <a:r>
              <a:rPr lang="en-US" altLang="ko-KR" sz="1100" dirty="0" err="1" smtClean="0"/>
              <a:t>ssh</a:t>
            </a:r>
            <a:r>
              <a:rPr lang="ko-KR" altLang="en-US" sz="1100" dirty="0" smtClean="0"/>
              <a:t>의 포트 번호 입력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8569095" y="3131428"/>
            <a:ext cx="1777630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VM</a:t>
            </a:r>
            <a:r>
              <a:rPr lang="ko-KR" altLang="en-US" sz="1400" dirty="0" smtClean="0"/>
              <a:t>의 계정 이름과</a:t>
            </a:r>
            <a:endParaRPr lang="en-US" altLang="ko-KR" sz="1400" dirty="0" smtClean="0"/>
          </a:p>
          <a:p>
            <a:r>
              <a:rPr lang="ko-KR" altLang="en-US" sz="1400" dirty="0" smtClean="0"/>
              <a:t>비밀번호 입력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414678" y="4771575"/>
            <a:ext cx="2409841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서버 내 </a:t>
            </a:r>
            <a:r>
              <a:rPr lang="en-US" altLang="ko-KR" sz="1200" dirty="0" err="1" smtClean="0"/>
              <a:t>mysql</a:t>
            </a:r>
            <a:r>
              <a:rPr lang="ko-KR" altLang="en-US" sz="1200" dirty="0" smtClean="0"/>
              <a:t>의 계정명과 </a:t>
            </a:r>
            <a:endParaRPr lang="en-US" altLang="ko-KR" sz="1200" dirty="0" smtClean="0"/>
          </a:p>
          <a:p>
            <a:r>
              <a:rPr lang="ko-KR" altLang="en-US" sz="1200" dirty="0" smtClean="0"/>
              <a:t>비밀번호 입력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2586681" y="2180960"/>
            <a:ext cx="6170141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010928" y="2775129"/>
            <a:ext cx="5558167" cy="284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65348" y="3090354"/>
            <a:ext cx="5603748" cy="589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138341" y="4707902"/>
            <a:ext cx="5276337" cy="6556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878508" y="4341846"/>
            <a:ext cx="3475291" cy="25391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서버의 </a:t>
            </a:r>
            <a:r>
              <a:rPr lang="en-US" altLang="ko-KR" sz="1050" dirty="0" err="1" smtClean="0"/>
              <a:t>mysql</a:t>
            </a:r>
            <a:r>
              <a:rPr lang="ko-KR" altLang="en-US" sz="1050" dirty="0" smtClean="0"/>
              <a:t>에 할당된 </a:t>
            </a:r>
            <a:r>
              <a:rPr lang="en-US" altLang="ko-KR" sz="1050" dirty="0" smtClean="0"/>
              <a:t>port </a:t>
            </a:r>
            <a:r>
              <a:rPr lang="ko-KR" altLang="en-US" sz="1050" dirty="0" smtClean="0"/>
              <a:t>번호 입력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기본값 </a:t>
            </a:r>
            <a:r>
              <a:rPr lang="en-US" altLang="ko-KR" sz="1050" dirty="0" smtClean="0"/>
              <a:t>3306)</a:t>
            </a:r>
            <a:endParaRPr lang="ko-KR" altLang="en-US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8406041" y="3870307"/>
            <a:ext cx="2575308" cy="4154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 err="1" smtClean="0"/>
              <a:t>Ssh</a:t>
            </a:r>
            <a:r>
              <a:rPr lang="ko-KR" altLang="en-US" sz="1050" dirty="0" smtClean="0"/>
              <a:t>통신을 통하여 서버 </a:t>
            </a:r>
            <a:r>
              <a:rPr lang="en-US" altLang="ko-KR" sz="1050" dirty="0" smtClean="0"/>
              <a:t>PC</a:t>
            </a:r>
            <a:r>
              <a:rPr lang="ko-KR" altLang="en-US" sz="1050" dirty="0" smtClean="0"/>
              <a:t>에 들어간 후 이므로 </a:t>
            </a:r>
            <a:r>
              <a:rPr lang="en-US" altLang="ko-KR" sz="1050" dirty="0" smtClean="0"/>
              <a:t>localhost</a:t>
            </a:r>
            <a:r>
              <a:rPr lang="ko-KR" altLang="en-US" sz="1050" dirty="0" smtClean="0"/>
              <a:t>인 </a:t>
            </a:r>
            <a:r>
              <a:rPr lang="en-US" altLang="ko-KR" sz="1050" dirty="0" smtClean="0"/>
              <a:t>127.0.0.1 </a:t>
            </a:r>
            <a:r>
              <a:rPr lang="ko-KR" altLang="en-US" sz="1050" dirty="0" smtClean="0"/>
              <a:t>유지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36594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2502</TotalTime>
  <Words>421</Words>
  <Application>Microsoft Office PowerPoint</Application>
  <PresentationFormat>와이드스크린</PresentationFormat>
  <Paragraphs>91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4" baseType="lpstr">
      <vt:lpstr>맑은 고딕</vt:lpstr>
      <vt:lpstr>Arial</vt:lpstr>
      <vt:lpstr>Office 테마</vt:lpstr>
      <vt:lpstr>용어정리</vt:lpstr>
      <vt:lpstr>PowerPoint 프레젠테이션</vt:lpstr>
      <vt:lpstr>실습</vt:lpstr>
      <vt:lpstr>[P5] 데이터베이스 연결 전 작업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정리하기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실습</dc:title>
  <dc:creator>KOPO</dc:creator>
  <cp:lastModifiedBy>KOPO</cp:lastModifiedBy>
  <cp:revision>212</cp:revision>
  <dcterms:created xsi:type="dcterms:W3CDTF">2022-05-09T04:28:13Z</dcterms:created>
  <dcterms:modified xsi:type="dcterms:W3CDTF">2022-05-12T04:58:18Z</dcterms:modified>
</cp:coreProperties>
</file>